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6" r:id="rId8"/>
    <p:sldId id="267" r:id="rId9"/>
    <p:sldId id="268" r:id="rId10"/>
    <p:sldId id="269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2415F15-1080-4482-9917-B40625CCAA57}">
          <p14:sldIdLst/>
        </p14:section>
        <p14:section name="Untitled Section" id="{8F799338-6F67-4ADD-A37E-E15F5A340BA3}">
          <p14:sldIdLst>
            <p14:sldId id="259"/>
            <p14:sldId id="258"/>
            <p14:sldId id="260"/>
            <p14:sldId id="261"/>
            <p14:sldId id="262"/>
            <p14:sldId id="263"/>
            <p14:sldId id="266"/>
            <p14:sldId id="267"/>
            <p14:sldId id="268"/>
            <p14:sldId id="269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6F2FCCB-CA88-4A59-B5E3-ED1DD4C00E4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6F2FCCB-CA88-4A59-B5E3-ED1DD4C00E4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Heart of Darkness: Lecture notes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word choice here: Conrad writes, “</a:t>
            </a:r>
            <a:r>
              <a:rPr lang="en-US" i="1" dirty="0" smtClean="0"/>
              <a:t>Du </a:t>
            </a:r>
            <a:r>
              <a:rPr lang="en-US" i="1" dirty="0" err="1" smtClean="0"/>
              <a:t>calme</a:t>
            </a:r>
            <a:r>
              <a:rPr lang="en-US" i="1" dirty="0" smtClean="0"/>
              <a:t>, du </a:t>
            </a:r>
            <a:r>
              <a:rPr lang="en-US" i="1" dirty="0" err="1" smtClean="0"/>
              <a:t>calme</a:t>
            </a:r>
            <a:r>
              <a:rPr lang="en-US" i="1" dirty="0" smtClean="0"/>
              <a:t>, adieu</a:t>
            </a:r>
            <a:r>
              <a:rPr lang="en-US" dirty="0" smtClean="0"/>
              <a:t>.” (12) </a:t>
            </a:r>
          </a:p>
          <a:p>
            <a:endParaRPr lang="en-US" i="1" dirty="0"/>
          </a:p>
          <a:p>
            <a:r>
              <a:rPr lang="en-US" i="1" dirty="0" smtClean="0"/>
              <a:t>Adieu, </a:t>
            </a:r>
            <a:r>
              <a:rPr lang="en-US" dirty="0" smtClean="0"/>
              <a:t>not </a:t>
            </a:r>
            <a:r>
              <a:rPr lang="en-US" i="1" dirty="0" err="1" smtClean="0"/>
              <a:t>auvoir</a:t>
            </a:r>
            <a:r>
              <a:rPr lang="en-US" i="1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Adieu = goodbye </a:t>
            </a:r>
            <a:r>
              <a:rPr lang="en-US" dirty="0"/>
              <a:t>forever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even </a:t>
            </a:r>
            <a:r>
              <a:rPr lang="en-US" dirty="0"/>
              <a:t>if you return, you will not be the same </a:t>
            </a:r>
            <a:r>
              <a:rPr lang="en-US" dirty="0" smtClean="0"/>
              <a:t>man</a:t>
            </a:r>
            <a:endParaRPr lang="en-US" dirty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82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Break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1"/>
            <a:ext cx="8839200" cy="5105399"/>
          </a:xfrm>
        </p:spPr>
        <p:txBody>
          <a:bodyPr>
            <a:normAutofit/>
          </a:bodyPr>
          <a:lstStyle/>
          <a:p>
            <a:r>
              <a:rPr lang="en-US" dirty="0" smtClean="0"/>
              <a:t>1. Read + annotate </a:t>
            </a:r>
            <a:r>
              <a:rPr lang="en-US" u="sng" dirty="0" smtClean="0"/>
              <a:t>Things Fall Apart</a:t>
            </a:r>
            <a:r>
              <a:rPr lang="en-US" dirty="0" smtClean="0"/>
              <a:t>.</a:t>
            </a:r>
          </a:p>
          <a:p>
            <a:pPr lvl="1"/>
            <a:r>
              <a:rPr lang="en-US" sz="2400" dirty="0" smtClean="0"/>
              <a:t>What to annotate? Read study guide first.</a:t>
            </a:r>
          </a:p>
          <a:p>
            <a:pPr lvl="1"/>
            <a:r>
              <a:rPr lang="en-US" sz="2400" dirty="0" smtClean="0"/>
              <a:t>Annotate for characterization, theme, literary devices, etc.</a:t>
            </a:r>
          </a:p>
          <a:p>
            <a:pPr lvl="1"/>
            <a:r>
              <a:rPr lang="en-US" sz="2400" dirty="0" smtClean="0"/>
              <a:t>*Remember Meyer’s annotation suggestions in the Bedford: Read, quick mark, THEN return and write annotations + journal/response 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2. GRASPS essay first draft: due 1/6 8:00a.m</a:t>
            </a:r>
          </a:p>
          <a:p>
            <a:endParaRPr lang="en-US" dirty="0"/>
          </a:p>
          <a:p>
            <a:r>
              <a:rPr lang="en-US" dirty="0" smtClean="0"/>
              <a:t>3. “The Second Coming” SPOTTTS analysis</a:t>
            </a:r>
          </a:p>
          <a:p>
            <a:r>
              <a:rPr lang="en-US" dirty="0" smtClean="0"/>
              <a:t>4. Contribute to </a:t>
            </a:r>
            <a:r>
              <a:rPr lang="en-US" smtClean="0"/>
              <a:t>discussion board -  </a:t>
            </a:r>
            <a:r>
              <a:rPr lang="en-US" sz="2800" dirty="0" smtClean="0"/>
              <a:t>turnitin.com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2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5448"/>
            <a:ext cx="88392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“This is the </a:t>
            </a:r>
            <a:r>
              <a:rPr lang="en-US" sz="4600" dirty="0" smtClean="0"/>
              <a:t>end</a:t>
            </a:r>
            <a:r>
              <a:rPr lang="en-US" sz="3600" dirty="0" smtClean="0"/>
              <a:t>…</a:t>
            </a:r>
            <a:br>
              <a:rPr lang="en-US" sz="3600" dirty="0" smtClean="0"/>
            </a:br>
            <a:r>
              <a:rPr lang="en-US" sz="3600" dirty="0" smtClean="0"/>
              <a:t>My beautiful friend…the end…”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sz="2800" dirty="0"/>
              <a:t>Viewing: “Apocalypse Now” </a:t>
            </a:r>
            <a:endParaRPr lang="en-US" sz="2800" dirty="0" smtClean="0"/>
          </a:p>
          <a:p>
            <a:pPr marL="118872" indent="0">
              <a:buNone/>
            </a:pPr>
            <a:endParaRPr lang="en-US" sz="2800" dirty="0" smtClean="0"/>
          </a:p>
          <a:p>
            <a:pPr marL="118872" indent="0">
              <a:buNone/>
            </a:pPr>
            <a:r>
              <a:rPr lang="en-US" sz="2800" i="1" dirty="0" smtClean="0"/>
              <a:t>Compare and contrast this film interpretation of Conrad’s novel</a:t>
            </a:r>
          </a:p>
          <a:p>
            <a:endParaRPr lang="en-US" dirty="0"/>
          </a:p>
          <a:p>
            <a:r>
              <a:rPr lang="en-US" dirty="0" smtClean="0"/>
              <a:t>Francis Ford Coppola’s “Apocalypse Now”</a:t>
            </a:r>
          </a:p>
          <a:p>
            <a:endParaRPr lang="en-US" dirty="0"/>
          </a:p>
          <a:p>
            <a:pPr lvl="1"/>
            <a:r>
              <a:rPr lang="en-US" dirty="0" smtClean="0"/>
              <a:t>Martin Sheen as Captain Willard (i.e., Marlow)</a:t>
            </a:r>
          </a:p>
          <a:p>
            <a:pPr lvl="1"/>
            <a:r>
              <a:rPr lang="en-US" dirty="0" smtClean="0"/>
              <a:t>Marlon Brando as Kurtz</a:t>
            </a:r>
          </a:p>
          <a:p>
            <a:pPr lvl="1"/>
            <a:r>
              <a:rPr lang="en-US" dirty="0" smtClean="0"/>
              <a:t>Vietnam as </a:t>
            </a:r>
            <a:r>
              <a:rPr lang="en-US" dirty="0" err="1" smtClean="0"/>
              <a:t>Afri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8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Quick Write: Generate 20 Questions</a:t>
            </a:r>
            <a:br>
              <a:rPr lang="en-US" dirty="0" smtClean="0"/>
            </a:br>
            <a:r>
              <a:rPr lang="en-US" sz="4000" dirty="0" smtClean="0"/>
              <a:t>about Heart of Darkness.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Close reading questions about what the text says</a:t>
            </a:r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dirty="0" smtClean="0"/>
              <a:t>(answer can be found “right there in the text”)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Ex: On page 9, who is </a:t>
            </a:r>
            <a:r>
              <a:rPr lang="en-US" dirty="0" err="1" smtClean="0"/>
              <a:t>Fresleven</a:t>
            </a:r>
            <a:r>
              <a:rPr lang="en-US" dirty="0" smtClean="0"/>
              <a:t> and what happens to him?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Open-ended questions about what the author’s style + text’s meaning</a:t>
            </a:r>
          </a:p>
          <a:p>
            <a:endParaRPr lang="en-US" dirty="0"/>
          </a:p>
          <a:p>
            <a:r>
              <a:rPr lang="en-US" dirty="0" smtClean="0"/>
              <a:t>Ex. On p. 10-11, why does Conrad make multiple references to “two women knitting black wool”? What is the allusion? How does this allusion relate to the central themes of the text?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8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Heart of Darkness: Structure</a:t>
            </a:r>
            <a:br>
              <a:rPr lang="en-US" dirty="0" smtClean="0"/>
            </a:br>
            <a:r>
              <a:rPr lang="en-US" dirty="0" smtClean="0"/>
              <a:t>Narrative layers + Conrad’s purpose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399"/>
          </a:xfrm>
        </p:spPr>
        <p:txBody>
          <a:bodyPr/>
          <a:lstStyle/>
          <a:p>
            <a:r>
              <a:rPr lang="en-US" dirty="0" smtClean="0"/>
              <a:t>Conrad creates a multi-layered text = layers of narrative isolation</a:t>
            </a:r>
          </a:p>
          <a:p>
            <a:endParaRPr lang="en-US" dirty="0" smtClean="0"/>
          </a:p>
          <a:p>
            <a:r>
              <a:rPr lang="en-US" dirty="0" smtClean="0"/>
              <a:t>increases the distance between the </a:t>
            </a:r>
            <a:r>
              <a:rPr lang="en-US" b="1" dirty="0" smtClean="0"/>
              <a:t>main character in the text, Kurtz,</a:t>
            </a:r>
            <a:r>
              <a:rPr lang="en-US" dirty="0" smtClean="0"/>
              <a:t> and the reader</a:t>
            </a:r>
          </a:p>
          <a:p>
            <a:endParaRPr lang="en-US" dirty="0"/>
          </a:p>
          <a:p>
            <a:r>
              <a:rPr lang="en-US" b="1" dirty="0" smtClean="0"/>
              <a:t>First layer of isolation</a:t>
            </a:r>
            <a:r>
              <a:rPr lang="en-US" dirty="0" smtClean="0"/>
              <a:t>: Conrad’s use of his experiences as the fresh-water commander of a steamboat expedition up the Congo River (Marlow)</a:t>
            </a:r>
          </a:p>
        </p:txBody>
      </p:sp>
    </p:spTree>
    <p:extLst>
      <p:ext uri="{BB962C8B-B14F-4D97-AF65-F5344CB8AC3E}">
        <p14:creationId xmlns:p14="http://schemas.microsoft.com/office/powerpoint/2010/main" val="307251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Reader has to work through 3 distinct narrative layers…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/>
          <a:lstStyle/>
          <a:p>
            <a:r>
              <a:rPr lang="en-US" dirty="0" smtClean="0"/>
              <a:t>…to reach the truth about Kurtz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layer: told from a narrator listening to Marlow’s story</a:t>
            </a:r>
          </a:p>
          <a:p>
            <a:endParaRPr lang="en-US" dirty="0"/>
          </a:p>
          <a:p>
            <a:r>
              <a:rPr lang="en-US" dirty="0" smtClean="0"/>
              <a:t>3rd layer: Marlow as he relays a story, the meaning of which he himself admittedly does not fully understand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1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reader is left with…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Marlow himself does not fully understand the meaning of his experience.</a:t>
            </a:r>
          </a:p>
          <a:p>
            <a:endParaRPr lang="en-US" dirty="0"/>
          </a:p>
          <a:p>
            <a:r>
              <a:rPr lang="en-US" dirty="0" smtClean="0"/>
              <a:t>His stories are “inconclusive experiences.”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readers, we are left to draw our own conclusions about Kurtz’ character, Marlow’s character, and Conrad himself.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text is divided into three distinct parts</a:t>
            </a:r>
          </a:p>
          <a:p>
            <a:endParaRPr lang="en-US" dirty="0"/>
          </a:p>
          <a:p>
            <a:r>
              <a:rPr lang="en-US" dirty="0" smtClean="0"/>
              <a:t>Part I: Toward the Heart of Darkness</a:t>
            </a:r>
          </a:p>
          <a:p>
            <a:endParaRPr lang="en-US" dirty="0"/>
          </a:p>
          <a:p>
            <a:r>
              <a:rPr lang="en-US" dirty="0" smtClean="0"/>
              <a:t>Part II: In the Heart of Darkness</a:t>
            </a:r>
          </a:p>
          <a:p>
            <a:endParaRPr lang="en-US" dirty="0"/>
          </a:p>
          <a:p>
            <a:r>
              <a:rPr lang="en-US" dirty="0" smtClean="0"/>
              <a:t>Part III: Out of the Heart of Darkness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8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Into the Darkness: </a:t>
            </a:r>
            <a:br>
              <a:rPr lang="en-US" dirty="0" smtClean="0"/>
            </a:br>
            <a:r>
              <a:rPr lang="en-US" dirty="0" smtClean="0"/>
              <a:t>Consider the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“Two women knitting black wool”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 “</a:t>
            </a:r>
            <a:r>
              <a:rPr lang="en-US" i="1" dirty="0" err="1" smtClean="0"/>
              <a:t>Morituri</a:t>
            </a:r>
            <a:r>
              <a:rPr lang="en-US" i="1" dirty="0" smtClean="0"/>
              <a:t> </a:t>
            </a:r>
            <a:r>
              <a:rPr lang="en-US" i="1" dirty="0" err="1" smtClean="0"/>
              <a:t>te</a:t>
            </a:r>
            <a:r>
              <a:rPr lang="en-US" i="1" dirty="0" smtClean="0"/>
              <a:t> </a:t>
            </a:r>
            <a:r>
              <a:rPr lang="en-US" i="1" dirty="0" err="1" smtClean="0"/>
              <a:t>salutant</a:t>
            </a:r>
            <a:r>
              <a:rPr lang="en-US" dirty="0" smtClean="0"/>
              <a:t>”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3. Adieu, </a:t>
            </a: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dirty="0" err="1" smtClean="0"/>
              <a:t>Auivoir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065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582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“Two women knitted black wool</a:t>
            </a:r>
            <a:br>
              <a:rPr lang="en-US" dirty="0" smtClean="0"/>
            </a:br>
            <a:r>
              <a:rPr lang="en-US" dirty="0" smtClean="0"/>
              <a:t>feverishly.” (10)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en-US" sz="4100" b="1" dirty="0" smtClean="0"/>
              <a:t>Suggests the Fates of Mythology</a:t>
            </a:r>
          </a:p>
          <a:p>
            <a:pPr lvl="1"/>
            <a:r>
              <a:rPr lang="en-US" dirty="0" smtClean="0"/>
              <a:t>Knitting his (Marlow’s) FATE</a:t>
            </a:r>
          </a:p>
          <a:p>
            <a:pPr lvl="1"/>
            <a:r>
              <a:rPr lang="en-US" dirty="0" smtClean="0"/>
              <a:t>Sense of foreboding—evil—”not half of the people return.”</a:t>
            </a:r>
          </a:p>
          <a:p>
            <a:endParaRPr lang="en-US" dirty="0" smtClean="0"/>
          </a:p>
          <a:p>
            <a:r>
              <a:rPr lang="en-US" sz="3900" dirty="0" smtClean="0"/>
              <a:t>“She glanced at me above the glasses. The </a:t>
            </a:r>
            <a:r>
              <a:rPr lang="en-US" sz="3900" b="1" dirty="0" smtClean="0"/>
              <a:t>swift and indifferent placidity</a:t>
            </a:r>
            <a:r>
              <a:rPr lang="en-US" sz="3900" dirty="0" smtClean="0"/>
              <a:t> of that look </a:t>
            </a:r>
            <a:r>
              <a:rPr lang="en-US" sz="3900" b="1" dirty="0" smtClean="0"/>
              <a:t>troubled me</a:t>
            </a:r>
            <a:r>
              <a:rPr lang="en-US" sz="3900" dirty="0" smtClean="0"/>
              <a:t>.” </a:t>
            </a:r>
            <a:r>
              <a:rPr lang="en-US" dirty="0" smtClean="0"/>
              <a:t>(11)</a:t>
            </a:r>
          </a:p>
          <a:p>
            <a:endParaRPr lang="en-US" dirty="0" smtClean="0"/>
          </a:p>
          <a:p>
            <a:r>
              <a:rPr lang="en-US" sz="3900" dirty="0" smtClean="0"/>
              <a:t>“An eerie feeling came over me. She seemed </a:t>
            </a:r>
            <a:r>
              <a:rPr lang="en-US" sz="3900" b="1" dirty="0" smtClean="0"/>
              <a:t>uncanny and fateful</a:t>
            </a:r>
            <a:r>
              <a:rPr lang="en-US" sz="3900" dirty="0" smtClean="0"/>
              <a:t>. Often far away there I thought of these two, </a:t>
            </a:r>
            <a:r>
              <a:rPr lang="en-US" sz="3900" b="1" dirty="0" smtClean="0"/>
              <a:t>guarding the door of Darkness, knitting black wool…</a:t>
            </a:r>
          </a:p>
          <a:p>
            <a:pPr marL="800100" indent="0">
              <a:spcBef>
                <a:spcPts val="600"/>
              </a:spcBef>
              <a:buNone/>
            </a:pPr>
            <a:r>
              <a:rPr lang="en-US" sz="2800" dirty="0" smtClean="0"/>
              <a:t>…as for a warm pall, one introducing, introducing continuously to the unknown, the other </a:t>
            </a:r>
            <a:r>
              <a:rPr lang="en-US" sz="2800" dirty="0" err="1" smtClean="0"/>
              <a:t>scrutinising</a:t>
            </a:r>
            <a:r>
              <a:rPr lang="en-US" sz="2800" dirty="0" smtClean="0"/>
              <a:t> the cheery and foolish faces with unconcerned old eyes</a:t>
            </a:r>
            <a:r>
              <a:rPr lang="en-US" dirty="0" smtClean="0"/>
              <a:t>.” (11)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Ave! </a:t>
            </a:r>
            <a:r>
              <a:rPr lang="en-US" dirty="0" err="1" smtClean="0"/>
              <a:t>Morituri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salutant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“Hail! We who are about to die salute you.”</a:t>
            </a:r>
          </a:p>
          <a:p>
            <a:endParaRPr lang="en-US" dirty="0"/>
          </a:p>
          <a:p>
            <a:r>
              <a:rPr lang="en-US" dirty="0" smtClean="0"/>
              <a:t>Proclaimed by Roman gladiators as they marched past the emperor.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6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24793</TotalTime>
  <Words>610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Heart of Darkness: Lecture notes</vt:lpstr>
      <vt:lpstr> Quick Write: Generate 20 Questions about Heart of Darkness. </vt:lpstr>
      <vt:lpstr>Heart of Darkness: Structure Narrative layers + Conrad’s purpose</vt:lpstr>
      <vt:lpstr>Reader has to work through 3 distinct narrative layers…</vt:lpstr>
      <vt:lpstr>The reader is left with…</vt:lpstr>
      <vt:lpstr>Threes</vt:lpstr>
      <vt:lpstr>Into the Darkness:  Consider the Allusions</vt:lpstr>
      <vt:lpstr>“Two women knitted black wool feverishly.” (10)</vt:lpstr>
      <vt:lpstr>Ave! Morituri te salutant.</vt:lpstr>
      <vt:lpstr>Adieu</vt:lpstr>
      <vt:lpstr>Winter Break Homework</vt:lpstr>
      <vt:lpstr> “This is the end… My beautiful friend…the end…”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Conrad Really a Racist?</dc:title>
  <dc:creator>user</dc:creator>
  <cp:lastModifiedBy>user</cp:lastModifiedBy>
  <cp:revision>16</cp:revision>
  <dcterms:created xsi:type="dcterms:W3CDTF">2014-12-11T16:23:38Z</dcterms:created>
  <dcterms:modified xsi:type="dcterms:W3CDTF">2014-12-28T21:37:20Z</dcterms:modified>
</cp:coreProperties>
</file>