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70" r:id="rId4"/>
    <p:sldId id="271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415F15-1080-4482-9917-B40625CCAA57}">
          <p14:sldIdLst/>
        </p14:section>
        <p14:section name="Untitled Section" id="{8F799338-6F67-4ADD-A37E-E15F5A340BA3}">
          <p14:sldIdLst>
            <p14:sldId id="259"/>
            <p14:sldId id="258"/>
            <p14:sldId id="270"/>
            <p14:sldId id="271"/>
            <p14:sldId id="260"/>
            <p14:sldId id="261"/>
            <p14:sldId id="262"/>
            <p14:sldId id="263"/>
            <p14:sldId id="266"/>
            <p14:sldId id="267"/>
            <p14:sldId id="268"/>
            <p14:sldId id="269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F2FCCB-CA88-4A59-B5E3-ED1DD4C00E4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726B0F-D62F-4FC6-89CC-B8809002A4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of Darkness: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“Two women knitted black wool</a:t>
            </a:r>
            <a:br>
              <a:rPr lang="en-US" dirty="0" smtClean="0"/>
            </a:br>
            <a:r>
              <a:rPr lang="en-US" dirty="0" smtClean="0"/>
              <a:t>feverishly.”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sz="4100" b="1" dirty="0" smtClean="0"/>
              <a:t>Suggests the Fates of Mythology</a:t>
            </a:r>
          </a:p>
          <a:p>
            <a:pPr lvl="1"/>
            <a:r>
              <a:rPr lang="en-US" dirty="0" smtClean="0"/>
              <a:t>Knitting his (Marlow’s) FATE</a:t>
            </a:r>
          </a:p>
          <a:p>
            <a:pPr lvl="1"/>
            <a:r>
              <a:rPr lang="en-US" dirty="0" smtClean="0"/>
              <a:t>Sense of foreboding—evil—”not half of the people return.”</a:t>
            </a:r>
          </a:p>
          <a:p>
            <a:endParaRPr lang="en-US" dirty="0" smtClean="0"/>
          </a:p>
          <a:p>
            <a:r>
              <a:rPr lang="en-US" sz="3900" dirty="0" smtClean="0"/>
              <a:t>“She glanced at me above the glasses. The </a:t>
            </a:r>
            <a:r>
              <a:rPr lang="en-US" sz="3900" b="1" dirty="0" smtClean="0"/>
              <a:t>swift and indifferent placidity</a:t>
            </a:r>
            <a:r>
              <a:rPr lang="en-US" sz="3900" dirty="0" smtClean="0"/>
              <a:t> of that look </a:t>
            </a:r>
            <a:r>
              <a:rPr lang="en-US" sz="3900" b="1" dirty="0" smtClean="0"/>
              <a:t>troubled me</a:t>
            </a:r>
            <a:r>
              <a:rPr lang="en-US" sz="3900" dirty="0" smtClean="0"/>
              <a:t>.” </a:t>
            </a:r>
            <a:r>
              <a:rPr lang="en-US" dirty="0" smtClean="0"/>
              <a:t>(11)</a:t>
            </a:r>
          </a:p>
          <a:p>
            <a:endParaRPr lang="en-US" dirty="0" smtClean="0"/>
          </a:p>
          <a:p>
            <a:r>
              <a:rPr lang="en-US" sz="3900" dirty="0" smtClean="0"/>
              <a:t>“An eerie feeling came over me. She seemed </a:t>
            </a:r>
            <a:r>
              <a:rPr lang="en-US" sz="3900" b="1" dirty="0" smtClean="0"/>
              <a:t>uncanny and fateful</a:t>
            </a:r>
            <a:r>
              <a:rPr lang="en-US" sz="3900" dirty="0" smtClean="0"/>
              <a:t>. Often far away there I thought of these two, </a:t>
            </a:r>
            <a:r>
              <a:rPr lang="en-US" sz="3900" b="1" dirty="0" smtClean="0"/>
              <a:t>guarding the door of Darkness, knitting black wool…</a:t>
            </a:r>
          </a:p>
          <a:p>
            <a:pPr marL="800100" indent="0">
              <a:spcBef>
                <a:spcPts val="600"/>
              </a:spcBef>
              <a:buNone/>
            </a:pPr>
            <a:r>
              <a:rPr lang="en-US" sz="2800" dirty="0" smtClean="0"/>
              <a:t>…as for a warm pall, one introducing, introducing continuously to the unknown, the other </a:t>
            </a:r>
            <a:r>
              <a:rPr lang="en-US" sz="2800" dirty="0" err="1" smtClean="0"/>
              <a:t>scrutinising</a:t>
            </a:r>
            <a:r>
              <a:rPr lang="en-US" sz="2800" dirty="0" smtClean="0"/>
              <a:t> the cheery and foolish faces with unconcerned old eyes</a:t>
            </a:r>
            <a:r>
              <a:rPr lang="en-US" dirty="0" smtClean="0"/>
              <a:t>.” (11)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Ave! </a:t>
            </a:r>
            <a:r>
              <a:rPr lang="en-US" dirty="0" err="1" smtClean="0"/>
              <a:t>Morituri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salutant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“Hail! We who are about to die salute you.”</a:t>
            </a:r>
          </a:p>
          <a:p>
            <a:endParaRPr lang="en-US" dirty="0"/>
          </a:p>
          <a:p>
            <a:r>
              <a:rPr lang="en-US" dirty="0" smtClean="0"/>
              <a:t>Proclaimed by Roman gladiators as they marched past the emperor.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word choice here: Conrad writes, “</a:t>
            </a:r>
            <a:r>
              <a:rPr lang="en-US" i="1" dirty="0" smtClean="0"/>
              <a:t>Du </a:t>
            </a:r>
            <a:r>
              <a:rPr lang="en-US" i="1" dirty="0" err="1" smtClean="0"/>
              <a:t>calme</a:t>
            </a:r>
            <a:r>
              <a:rPr lang="en-US" i="1" dirty="0" smtClean="0"/>
              <a:t>, du </a:t>
            </a:r>
            <a:r>
              <a:rPr lang="en-US" i="1" dirty="0" err="1" smtClean="0"/>
              <a:t>calme</a:t>
            </a:r>
            <a:r>
              <a:rPr lang="en-US" i="1" dirty="0" smtClean="0"/>
              <a:t>, adieu</a:t>
            </a:r>
            <a:r>
              <a:rPr lang="en-US" dirty="0" smtClean="0"/>
              <a:t>.” (12) </a:t>
            </a:r>
          </a:p>
          <a:p>
            <a:endParaRPr lang="en-US" i="1" dirty="0"/>
          </a:p>
          <a:p>
            <a:r>
              <a:rPr lang="en-US" i="1" dirty="0" smtClean="0"/>
              <a:t>Adieu, </a:t>
            </a:r>
            <a:r>
              <a:rPr lang="en-US" dirty="0" smtClean="0"/>
              <a:t>not </a:t>
            </a:r>
            <a:r>
              <a:rPr lang="en-US" i="1" dirty="0" err="1" smtClean="0"/>
              <a:t>auvoir</a:t>
            </a:r>
            <a:r>
              <a:rPr lang="en-US" i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Adieu = goodbye </a:t>
            </a:r>
            <a:r>
              <a:rPr lang="en-US" dirty="0"/>
              <a:t>forever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 </a:t>
            </a:r>
            <a:r>
              <a:rPr lang="en-US" dirty="0"/>
              <a:t>if you return, you will not be the same </a:t>
            </a:r>
            <a:r>
              <a:rPr lang="en-US" dirty="0" smtClean="0"/>
              <a:t>man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82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 “In the Heart of Darkness”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8392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Read + annotate </a:t>
            </a:r>
            <a:r>
              <a:rPr lang="en-US" dirty="0" smtClean="0"/>
              <a:t>Part II</a:t>
            </a:r>
            <a:r>
              <a:rPr lang="en-US" dirty="0"/>
              <a:t> </a:t>
            </a:r>
            <a:r>
              <a:rPr lang="en-US" dirty="0" smtClean="0"/>
              <a:t>(pp</a:t>
            </a:r>
            <a:r>
              <a:rPr lang="en-US" dirty="0"/>
              <a:t>. </a:t>
            </a:r>
            <a:r>
              <a:rPr lang="en-US" dirty="0" smtClean="0"/>
              <a:t>31-54)</a:t>
            </a:r>
            <a:endParaRPr lang="en-US" dirty="0" smtClean="0"/>
          </a:p>
          <a:p>
            <a:pPr lvl="1"/>
            <a:r>
              <a:rPr lang="en-US" sz="2400" dirty="0" smtClean="0"/>
              <a:t>What to annotate? Read study guide first.</a:t>
            </a:r>
          </a:p>
          <a:p>
            <a:pPr lvl="1"/>
            <a:r>
              <a:rPr lang="en-US" sz="2400" dirty="0" smtClean="0"/>
              <a:t>Annotate for characterization, theme, </a:t>
            </a:r>
            <a:r>
              <a:rPr lang="en-US" sz="2400" dirty="0" smtClean="0"/>
              <a:t>symbol, motif (light vs. darkness), literary </a:t>
            </a:r>
            <a:r>
              <a:rPr lang="en-US" sz="2400" dirty="0" smtClean="0"/>
              <a:t>devices, etc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Choose at least 10 questions for Part II &amp; write responses in the study guide packet.</a:t>
            </a:r>
            <a:endParaRPr lang="en-US" dirty="0"/>
          </a:p>
          <a:p>
            <a:pPr lvl="1"/>
            <a:endParaRPr lang="en-US" sz="2400" dirty="0" smtClean="0"/>
          </a:p>
          <a:p>
            <a:r>
              <a:rPr lang="en-US" dirty="0" smtClean="0"/>
              <a:t>Vocabulary Quiz 1 Tuesday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(first half of the vocabulary list provided)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*Finish reading + annotating by Monday, 11/30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0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1251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Quick Write: Generate </a:t>
            </a:r>
            <a:r>
              <a:rPr lang="en-US" dirty="0" smtClean="0"/>
              <a:t>10-20 </a:t>
            </a:r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sz="4000" dirty="0" smtClean="0"/>
              <a:t>about Heart of Darkness.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Close reading questions about what the text says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dirty="0" smtClean="0"/>
              <a:t>(answer can be found “right there in the text”)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Ex: On page 9, who is </a:t>
            </a:r>
            <a:r>
              <a:rPr lang="en-US" dirty="0" err="1" smtClean="0"/>
              <a:t>Fresleven</a:t>
            </a:r>
            <a:r>
              <a:rPr lang="en-US" dirty="0" smtClean="0"/>
              <a:t> and what happens to him?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Open-ended questions about what the author’s style + text’s meaning</a:t>
            </a:r>
          </a:p>
          <a:p>
            <a:endParaRPr lang="en-US" dirty="0"/>
          </a:p>
          <a:p>
            <a:r>
              <a:rPr lang="en-US" dirty="0" smtClean="0"/>
              <a:t>Ex. On p. 10-11, why does Conrad make multiple references to “two women knitting black wool”? What is the allusion? How does this allusion relate to the central themes of the text?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of Darkness Lecture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Narrative Structure [multi-layered text] + significance of allusions in 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1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&amp; Label the Plot Triangle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1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Heart of Darkness: Structure</a:t>
            </a:r>
            <a:br>
              <a:rPr lang="en-US" dirty="0" smtClean="0"/>
            </a:br>
            <a:r>
              <a:rPr lang="en-US" dirty="0" smtClean="0"/>
              <a:t>Narrative layers + Conrad’s purpose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/>
          <a:lstStyle/>
          <a:p>
            <a:r>
              <a:rPr lang="en-US" dirty="0" smtClean="0"/>
              <a:t>Conrad creates a multi-layered text = layers of narrative isolation</a:t>
            </a:r>
          </a:p>
          <a:p>
            <a:endParaRPr lang="en-US" dirty="0" smtClean="0"/>
          </a:p>
          <a:p>
            <a:r>
              <a:rPr lang="en-US" dirty="0" smtClean="0"/>
              <a:t>increases the distance between the </a:t>
            </a:r>
            <a:r>
              <a:rPr lang="en-US" b="1" dirty="0" smtClean="0"/>
              <a:t>main character in the text, Kurtz,</a:t>
            </a:r>
            <a:r>
              <a:rPr lang="en-US" dirty="0" smtClean="0"/>
              <a:t> and the reader</a:t>
            </a:r>
          </a:p>
          <a:p>
            <a:endParaRPr lang="en-US" dirty="0"/>
          </a:p>
          <a:p>
            <a:r>
              <a:rPr lang="en-US" b="1" dirty="0" smtClean="0"/>
              <a:t>First layer of isolation</a:t>
            </a:r>
            <a:r>
              <a:rPr lang="en-US" dirty="0" smtClean="0"/>
              <a:t>: Conrad’s use of his experiences as the fresh-water commander of a steamboat expedition up the Congo River (Marlow)</a:t>
            </a:r>
          </a:p>
        </p:txBody>
      </p:sp>
    </p:spTree>
    <p:extLst>
      <p:ext uri="{BB962C8B-B14F-4D97-AF65-F5344CB8AC3E}">
        <p14:creationId xmlns:p14="http://schemas.microsoft.com/office/powerpoint/2010/main" val="307251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Reader has to work through 3 distinct narrative layers…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/>
          <a:lstStyle/>
          <a:p>
            <a:r>
              <a:rPr lang="en-US" dirty="0" smtClean="0"/>
              <a:t>…to reach the truth about Kurtz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layer: told from a narrator listening to Marlow’s story</a:t>
            </a:r>
          </a:p>
          <a:p>
            <a:endParaRPr lang="en-US" dirty="0"/>
          </a:p>
          <a:p>
            <a:r>
              <a:rPr lang="en-US" dirty="0" smtClean="0"/>
              <a:t>3rd layer: Marlow as he relays a story, the meaning of which he himself admittedly does not fully understand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reader is left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Marlow himself does not fully understand the meaning of his experience.</a:t>
            </a:r>
          </a:p>
          <a:p>
            <a:endParaRPr lang="en-US" dirty="0"/>
          </a:p>
          <a:p>
            <a:r>
              <a:rPr lang="en-US" dirty="0" smtClean="0"/>
              <a:t>His stories are “inconclusive experiences.”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readers, we are left to draw our own conclusions about Kurtz’ character, Marlow’s character, and Conrad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 is divided into three distinct parts</a:t>
            </a:r>
          </a:p>
          <a:p>
            <a:endParaRPr lang="en-US" dirty="0"/>
          </a:p>
          <a:p>
            <a:r>
              <a:rPr lang="en-US" dirty="0" smtClean="0"/>
              <a:t>Part I: Toward the Heart of Darkness</a:t>
            </a:r>
          </a:p>
          <a:p>
            <a:endParaRPr lang="en-US" dirty="0"/>
          </a:p>
          <a:p>
            <a:r>
              <a:rPr lang="en-US" dirty="0" smtClean="0"/>
              <a:t>Part II: In the Heart of Darkness</a:t>
            </a:r>
          </a:p>
          <a:p>
            <a:endParaRPr lang="en-US" dirty="0"/>
          </a:p>
          <a:p>
            <a:r>
              <a:rPr lang="en-US" dirty="0" smtClean="0"/>
              <a:t>Part III: Out of the Heart of Darkness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Into the Darkness: </a:t>
            </a:r>
            <a:br>
              <a:rPr lang="en-US" dirty="0" smtClean="0"/>
            </a:br>
            <a:r>
              <a:rPr lang="en-US" dirty="0" smtClean="0"/>
              <a:t>Consider the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“Two women knitting black wool”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“</a:t>
            </a:r>
            <a:r>
              <a:rPr lang="en-US" i="1" dirty="0" err="1" smtClean="0"/>
              <a:t>Morituri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salutant</a:t>
            </a:r>
            <a:r>
              <a:rPr lang="en-US" dirty="0" smtClean="0"/>
              <a:t>”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 Adieu,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Auivoir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6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26248</TotalTime>
  <Words>602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Heart of Darkness:  Lecture notes</vt:lpstr>
      <vt:lpstr> Quick Write: Generate 10-20 Questions about Heart of Darkness. </vt:lpstr>
      <vt:lpstr>Heart of Darkness Lecture</vt:lpstr>
      <vt:lpstr>Draw &amp; Label the Plot Triangle</vt:lpstr>
      <vt:lpstr>Heart of Darkness: Structure Narrative layers + Conrad’s purpose</vt:lpstr>
      <vt:lpstr>Reader has to work through 3 distinct narrative layers…</vt:lpstr>
      <vt:lpstr>The reader is left with…</vt:lpstr>
      <vt:lpstr>Threes</vt:lpstr>
      <vt:lpstr>Into the Darkness:  Consider the Allusions</vt:lpstr>
      <vt:lpstr>“Two women knitted black wool feverishly.” (10)</vt:lpstr>
      <vt:lpstr>Ave! Morituri te salutant.</vt:lpstr>
      <vt:lpstr>Adieu</vt:lpstr>
      <vt:lpstr>Part II “In the Heart of Darkness”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Conrad Really a Racist?</dc:title>
  <dc:creator>user</dc:creator>
  <cp:lastModifiedBy>user</cp:lastModifiedBy>
  <cp:revision>18</cp:revision>
  <dcterms:created xsi:type="dcterms:W3CDTF">2014-12-11T16:23:38Z</dcterms:created>
  <dcterms:modified xsi:type="dcterms:W3CDTF">2015-11-21T19:39:54Z</dcterms:modified>
</cp:coreProperties>
</file>